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5" r:id="rId4"/>
    <p:sldId id="305" r:id="rId5"/>
    <p:sldId id="320" r:id="rId6"/>
    <p:sldId id="306" r:id="rId7"/>
    <p:sldId id="322" r:id="rId8"/>
    <p:sldId id="266" r:id="rId9"/>
    <p:sldId id="271" r:id="rId10"/>
    <p:sldId id="274" r:id="rId11"/>
    <p:sldId id="307" r:id="rId12"/>
    <p:sldId id="308" r:id="rId13"/>
    <p:sldId id="312" r:id="rId14"/>
    <p:sldId id="314" r:id="rId15"/>
    <p:sldId id="316" r:id="rId16"/>
    <p:sldId id="293" r:id="rId17"/>
    <p:sldId id="294" r:id="rId18"/>
    <p:sldId id="319" r:id="rId19"/>
    <p:sldId id="296" r:id="rId20"/>
    <p:sldId id="278" r:id="rId21"/>
    <p:sldId id="30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71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1322C-ED8A-4ECD-A6FA-69DE2D3E4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7378" y="57151"/>
            <a:ext cx="6381751" cy="1914524"/>
          </a:xfrm>
        </p:spPr>
        <p:txBody>
          <a:bodyPr anchor="b"/>
          <a:lstStyle>
            <a:lvl1pPr algn="ctr">
              <a:defRPr sz="6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158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D7E32-3400-4D63-BFED-F7EBA722F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ABF597-FE66-4598-B4AC-071AE4D49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93FC2A-D58C-4695-BB7B-28067B70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D38435-ED3A-49B2-A1B0-45344B590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D4F97E-BB43-484A-BA19-6A2EBD84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45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49CCF6-3D19-4EB9-AFB8-297CB3B7EF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1F4BD9-1E3B-4D78-A3A9-F8F93E090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2A7E5B-326A-4F8F-ACD5-8AE74D94D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44D203-10B9-409B-9711-D84BF169E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9DA813-D245-43C7-9E33-F6E817DFA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60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1322C-ED8A-4ECD-A6FA-69DE2D3E4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7378" y="57151"/>
            <a:ext cx="6381751" cy="1914524"/>
          </a:xfrm>
        </p:spPr>
        <p:txBody>
          <a:bodyPr anchor="b"/>
          <a:lstStyle>
            <a:lvl1pPr algn="ctr">
              <a:defRPr sz="6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044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53B7DA-E319-400B-AA9B-2BF4C8459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-5782"/>
            <a:ext cx="12191999" cy="17417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F3935-A434-465C-B9C4-DC327A50A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675" y="18258"/>
            <a:ext cx="9753600" cy="1325563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252B50-0116-471A-9C04-BCCADDF63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770339-FAF9-498C-B112-4A60E00F5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308909-539D-4600-847F-6DD98C404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4E6230-4D46-4EC2-99E9-67BAB7DE1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13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73BB3-25A3-42A8-81F0-EDBFAE195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4F1FB1-E185-4D23-92C9-2D1E49438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6E4436-E7BF-474E-BB77-6081CD5B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D872B4-84E7-41A6-863E-5D1C6FFD9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BDF55D-302C-4B2D-9377-EA9DDFCB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0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B0B21E-CBE4-4267-B2D2-E7B8E02F3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FF5A11-828B-417B-8A8D-B544ED1C03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6E6440-96F1-45E0-907A-15E087064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4E7227-0CB9-412A-A11F-E1B32D98A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F3B9F6-5585-4264-AF7E-DEBB3C7F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C4D860-ACFD-41E7-BBF7-328940BC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4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B3FA3-2757-4B19-8D0E-9506EBB2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48CB63-0F73-4DF4-96A6-D98948074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E4BDF7-24D6-41B9-89D6-563456F20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61A751-76FB-4300-A139-9F1A78A06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7F38A7-921B-4A3E-898C-700E0299F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D0D85B-D00A-4226-9C2E-167EDEEEC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37F47E-403D-45B2-96DA-7A676FC5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3736EB3-1E9F-487F-90BD-FC7C0B8F5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52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69549-E5C0-42C0-A125-62F0DB1A4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D6EA74-2DB6-4C85-A774-8D3D0EF0D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56DFE1-31C1-46AF-9F17-14DD57837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15E1F8-888C-4052-B32C-6B5991966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B2AA3C-7617-4A5C-83C8-413BFDDDE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89C991C-305B-4491-9089-CE568051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3C3D20-B31E-49AE-96F7-F7C53B644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6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95679-44D7-4E94-B377-3183B76B9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E04AC0-4202-48D3-8290-44D86E318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305F81-1C0E-472B-8ABC-49AED6E3A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BA60D0-3C90-4B89-A8A3-BF015E7CC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B08EFA-899F-4165-BBD2-AEDB9A0B4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C86E68-9658-468F-A491-661A5836D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3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53B7DA-E319-400B-AA9B-2BF4C8459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-5782"/>
            <a:ext cx="12191999" cy="17417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F3935-A434-465C-B9C4-DC327A50A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675" y="18258"/>
            <a:ext cx="9753600" cy="1325563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252B50-0116-471A-9C04-BCCADDF63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770339-FAF9-498C-B112-4A60E00F5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308909-539D-4600-847F-6DD98C404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4E6230-4D46-4EC2-99E9-67BAB7DE1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07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B6274-2366-42CD-A76A-CC782641E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7A5CF4-6453-4B0A-9CC9-6657955E1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F770C8-D2AF-4CF6-946D-E813B06D6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9AF9A8-A912-4908-AEE0-953F8E5C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020335-B526-49FD-A098-817158570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DF3E27-CED9-4DBF-B26D-A1B6CBB1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5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D7E32-3400-4D63-BFED-F7EBA722F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ABF597-FE66-4598-B4AC-071AE4D49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93FC2A-D58C-4695-BB7B-28067B70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D38435-ED3A-49B2-A1B0-45344B590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D4F97E-BB43-484A-BA19-6A2EBD84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7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49CCF6-3D19-4EB9-AFB8-297CB3B7EF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1F4BD9-1E3B-4D78-A3A9-F8F93E090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2A7E5B-326A-4F8F-ACD5-8AE74D94D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44D203-10B9-409B-9711-D84BF169E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9DA813-D245-43C7-9E33-F6E817DFA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99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73BB3-25A3-42A8-81F0-EDBFAE195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4F1FB1-E185-4D23-92C9-2D1E49438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6E4436-E7BF-474E-BB77-6081CD5B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D872B4-84E7-41A6-863E-5D1C6FFD9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BDF55D-302C-4B2D-9377-EA9DDFCB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05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B0B21E-CBE4-4267-B2D2-E7B8E02F3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FF5A11-828B-417B-8A8D-B544ED1C03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6E6440-96F1-45E0-907A-15E087064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4E7227-0CB9-412A-A11F-E1B32D98A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F3B9F6-5585-4264-AF7E-DEBB3C7F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C4D860-ACFD-41E7-BBF7-328940BC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59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B3FA3-2757-4B19-8D0E-9506EBB2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48CB63-0F73-4DF4-96A6-D98948074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E4BDF7-24D6-41B9-89D6-563456F20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61A751-76FB-4300-A139-9F1A78A06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7F38A7-921B-4A3E-898C-700E0299F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D0D85B-D00A-4226-9C2E-167EDEEEC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37F47E-403D-45B2-96DA-7A676FC5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3736EB3-1E9F-487F-90BD-FC7C0B8F5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00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69549-E5C0-42C0-A125-62F0DB1A4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D6EA74-2DB6-4C85-A774-8D3D0EF0D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56DFE1-31C1-46AF-9F17-14DD57837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15E1F8-888C-4052-B32C-6B5991966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36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B2AA3C-7617-4A5C-83C8-413BFDDDE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89C991C-305B-4491-9089-CE568051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3C3D20-B31E-49AE-96F7-F7C53B644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43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95679-44D7-4E94-B377-3183B76B9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E04AC0-4202-48D3-8290-44D86E318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305F81-1C0E-472B-8ABC-49AED6E3A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BA60D0-3C90-4B89-A8A3-BF015E7CC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B08EFA-899F-4165-BBD2-AEDB9A0B4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C86E68-9658-468F-A491-661A5836D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36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B6274-2366-42CD-A76A-CC782641E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7A5CF4-6453-4B0A-9CC9-6657955E1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F770C8-D2AF-4CF6-946D-E813B06D6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9AF9A8-A912-4908-AEE0-953F8E5C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020335-B526-49FD-A098-817158570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DF3E27-CED9-4DBF-B26D-A1B6CBB1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70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69574-7D6B-4C65-8746-02BAF59D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516DE8-8901-4262-880F-C11A0BEE7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2F08F9-9DC9-4268-841F-EE5D3AE63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5136D-E666-4423-9676-90C482C180BE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7046A8-8E79-40FB-96E2-42CEFFC02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859F98-2616-4E4D-8880-C3F1F7C05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:a16="http://schemas.microsoft.com/office/drawing/2014/main" id="{4348BB99-0BFF-41BD-9D9D-8FB5F132605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000" y="367393"/>
            <a:ext cx="757763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4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69574-7D6B-4C65-8746-02BAF59D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516DE8-8901-4262-880F-C11A0BEE7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2F08F9-9DC9-4268-841F-EE5D3AE63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5136D-E666-4423-9676-90C482C180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7046A8-8E79-40FB-96E2-42CEFFC02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859F98-2616-4E4D-8880-C3F1F7C05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E3F7D-7E1E-4A88-8451-CE896C0E0D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:a16="http://schemas.microsoft.com/office/drawing/2014/main" id="{4348BB99-0BFF-41BD-9D9D-8FB5F132605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000" y="367393"/>
            <a:ext cx="757763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5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9.svg"/><Relationship Id="rId10" Type="http://schemas.openxmlformats.org/officeDocument/2006/relationships/image" Target="../media/image18.png"/><Relationship Id="rId9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57932" y="309490"/>
            <a:ext cx="74652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Типовые характеристики педагога, соответствующего требованиям первой </a:t>
            </a:r>
          </a:p>
          <a:p>
            <a:pPr algn="r"/>
            <a:r>
              <a:rPr lang="ru-RU" alt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высшей </a:t>
            </a:r>
          </a:p>
          <a:p>
            <a:pPr algn="r"/>
            <a:r>
              <a:rPr lang="ru-RU" alt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квалификационных </a:t>
            </a:r>
          </a:p>
          <a:p>
            <a:pPr algn="r"/>
            <a:r>
              <a:rPr lang="ru-RU" alt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категорий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90669" y="3413700"/>
            <a:ext cx="34325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</a:t>
            </a:r>
            <a:r>
              <a:rPr lang="ru-RU" alt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r"/>
            <a:r>
              <a:rPr lang="ru-RU" alt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«МБДОУ 8 комбинированного вида»</a:t>
            </a:r>
          </a:p>
          <a:p>
            <a:pPr algn="r"/>
            <a:r>
              <a:rPr lang="ru-RU" alt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Советского района г Казани                                                                                        </a:t>
            </a:r>
            <a:r>
              <a:rPr lang="ru-RU" altLang="ru-RU" sz="2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Якупова</a:t>
            </a: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З.А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307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7D00EF8-B992-4614-A9E5-F14FC8B45E00}"/>
              </a:ext>
            </a:extLst>
          </p:cNvPr>
          <p:cNvGrpSpPr/>
          <p:nvPr/>
        </p:nvGrpSpPr>
        <p:grpSpPr>
          <a:xfrm>
            <a:off x="4809819" y="3539933"/>
            <a:ext cx="2327972" cy="2660446"/>
            <a:chOff x="305948" y="2849828"/>
            <a:chExt cx="2327972" cy="2660446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89AECD8E-ACB0-4502-B24A-29F92DEC857B}"/>
                </a:ext>
              </a:extLst>
            </p:cNvPr>
            <p:cNvGrpSpPr/>
            <p:nvPr/>
          </p:nvGrpSpPr>
          <p:grpSpPr>
            <a:xfrm>
              <a:off x="305948" y="2849828"/>
              <a:ext cx="2222793" cy="2222793"/>
              <a:chOff x="305948" y="2849828"/>
              <a:chExt cx="2222793" cy="2222793"/>
            </a:xfrm>
          </p:grpSpPr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id="{D0F8FB16-59AB-4393-AEBB-DA37EE07CFE2}"/>
                  </a:ext>
                </a:extLst>
              </p:cNvPr>
              <p:cNvSpPr/>
              <p:nvPr/>
            </p:nvSpPr>
            <p:spPr>
              <a:xfrm>
                <a:off x="305948" y="2849828"/>
                <a:ext cx="2222793" cy="222279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Овал 9">
                <a:extLst>
                  <a:ext uri="{FF2B5EF4-FFF2-40B4-BE49-F238E27FC236}">
                    <a16:creationId xmlns:a16="http://schemas.microsoft.com/office/drawing/2014/main" id="{69F27451-4D99-4633-B718-6FB719962137}"/>
                  </a:ext>
                </a:extLst>
              </p:cNvPr>
              <p:cNvSpPr/>
              <p:nvPr/>
            </p:nvSpPr>
            <p:spPr>
              <a:xfrm>
                <a:off x="494843" y="3038723"/>
                <a:ext cx="1845001" cy="1845001"/>
              </a:xfrm>
              <a:prstGeom prst="ellipse">
                <a:avLst/>
              </a:prstGeom>
              <a:ln>
                <a:noFill/>
              </a:ln>
              <a:effectLst>
                <a:outerShdw blurRad="50800" dist="25400" dir="2520000" sx="114000" sy="114000" algn="tl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A13C02B-44E3-4BD4-9E1A-D6368776A32F}"/>
                </a:ext>
              </a:extLst>
            </p:cNvPr>
            <p:cNvSpPr/>
            <p:nvPr/>
          </p:nvSpPr>
          <p:spPr>
            <a:xfrm>
              <a:off x="411127" y="5025958"/>
              <a:ext cx="22227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ru-RU" sz="1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A207F012-1F56-4F77-A936-E2FBCB0658DF}"/>
                </a:ext>
              </a:extLst>
            </p:cNvPr>
            <p:cNvSpPr/>
            <p:nvPr/>
          </p:nvSpPr>
          <p:spPr>
            <a:xfrm>
              <a:off x="536251" y="5140942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3ACDADB-178D-4A73-8CED-7EB88D4B2BC3}"/>
              </a:ext>
            </a:extLst>
          </p:cNvPr>
          <p:cNvGrpSpPr/>
          <p:nvPr/>
        </p:nvGrpSpPr>
        <p:grpSpPr>
          <a:xfrm>
            <a:off x="186868" y="3520564"/>
            <a:ext cx="2228793" cy="2967904"/>
            <a:chOff x="3704997" y="2849828"/>
            <a:chExt cx="2228793" cy="2967904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21FDC96E-F5F5-44AA-946B-C82445590A19}"/>
                </a:ext>
              </a:extLst>
            </p:cNvPr>
            <p:cNvGrpSpPr/>
            <p:nvPr/>
          </p:nvGrpSpPr>
          <p:grpSpPr>
            <a:xfrm>
              <a:off x="3704997" y="2849828"/>
              <a:ext cx="2222793" cy="2222793"/>
              <a:chOff x="451902" y="2849828"/>
              <a:chExt cx="2222793" cy="2222793"/>
            </a:xfrm>
          </p:grpSpPr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528CBA54-0C13-4A25-B1BF-D180CBC002E1}"/>
                  </a:ext>
                </a:extLst>
              </p:cNvPr>
              <p:cNvSpPr/>
              <p:nvPr/>
            </p:nvSpPr>
            <p:spPr>
              <a:xfrm>
                <a:off x="451902" y="2849828"/>
                <a:ext cx="2222793" cy="22227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id="{F6AF9666-1DB5-42EB-8DAB-1B7D9EAA5A00}"/>
                  </a:ext>
                </a:extLst>
              </p:cNvPr>
              <p:cNvSpPr/>
              <p:nvPr/>
            </p:nvSpPr>
            <p:spPr>
              <a:xfrm>
                <a:off x="640797" y="3038723"/>
                <a:ext cx="1845001" cy="184500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25400" dir="2520000" sx="114000" sy="114000" algn="tl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BCFD8CB6-69A5-42E2-B7B6-18B74AD97C78}"/>
                </a:ext>
              </a:extLst>
            </p:cNvPr>
            <p:cNvSpPr/>
            <p:nvPr/>
          </p:nvSpPr>
          <p:spPr>
            <a:xfrm>
              <a:off x="3710997" y="5509955"/>
              <a:ext cx="222279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solidFill>
                    <a:prstClr val="black"/>
                  </a:solidFill>
                </a:rPr>
                <a:t>.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41D17AF0-45A2-46CF-8689-6C0BC737A097}"/>
                </a:ext>
              </a:extLst>
            </p:cNvPr>
            <p:cNvSpPr/>
            <p:nvPr/>
          </p:nvSpPr>
          <p:spPr>
            <a:xfrm>
              <a:off x="3848220" y="5140942"/>
              <a:ext cx="237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prstClr val="black"/>
                  </a:solidFill>
                </a:rPr>
                <a:t> </a:t>
              </a:r>
              <a:endParaRPr lang="ru-RU" b="1" dirty="0">
                <a:solidFill>
                  <a:prstClr val="black"/>
                </a:solidFill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3D8FA98-D8AB-4623-9C32-60CEF0493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 flipH="1">
              <a:off x="4276395" y="3421223"/>
              <a:ext cx="1080000" cy="108000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B6EBF5C-C16E-486D-B476-E6590DC3676D}"/>
              </a:ext>
            </a:extLst>
          </p:cNvPr>
          <p:cNvGrpSpPr/>
          <p:nvPr/>
        </p:nvGrpSpPr>
        <p:grpSpPr>
          <a:xfrm>
            <a:off x="2536242" y="3470773"/>
            <a:ext cx="2048446" cy="2952645"/>
            <a:chOff x="6964090" y="2845719"/>
            <a:chExt cx="2237343" cy="2972014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320A62F2-BA4E-4838-8A11-B6132B5DE27D}"/>
                </a:ext>
              </a:extLst>
            </p:cNvPr>
            <p:cNvGrpSpPr/>
            <p:nvPr/>
          </p:nvGrpSpPr>
          <p:grpSpPr>
            <a:xfrm>
              <a:off x="6978640" y="2845719"/>
              <a:ext cx="2222793" cy="2222793"/>
              <a:chOff x="472453" y="2845719"/>
              <a:chExt cx="2222793" cy="2222793"/>
            </a:xfrm>
          </p:grpSpPr>
          <p:sp>
            <p:nvSpPr>
              <p:cNvPr id="23" name="Овал 22">
                <a:extLst>
                  <a:ext uri="{FF2B5EF4-FFF2-40B4-BE49-F238E27FC236}">
                    <a16:creationId xmlns:a16="http://schemas.microsoft.com/office/drawing/2014/main" id="{31D5F9AE-D00A-4BFE-9E4B-031005A07068}"/>
                  </a:ext>
                </a:extLst>
              </p:cNvPr>
              <p:cNvSpPr/>
              <p:nvPr/>
            </p:nvSpPr>
            <p:spPr>
              <a:xfrm>
                <a:off x="472453" y="2845719"/>
                <a:ext cx="2222793" cy="222279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Овал 23">
                <a:extLst>
                  <a:ext uri="{FF2B5EF4-FFF2-40B4-BE49-F238E27FC236}">
                    <a16:creationId xmlns:a16="http://schemas.microsoft.com/office/drawing/2014/main" id="{28DE11EB-7853-422A-96BB-5F94929B4C5B}"/>
                  </a:ext>
                </a:extLst>
              </p:cNvPr>
              <p:cNvSpPr/>
              <p:nvPr/>
            </p:nvSpPr>
            <p:spPr>
              <a:xfrm>
                <a:off x="661348" y="3034614"/>
                <a:ext cx="1845001" cy="18450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25400" dir="2520000" sx="114000" sy="114000" algn="tl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662B2EED-DF33-4A0F-8476-4C9691B3498F}"/>
                </a:ext>
              </a:extLst>
            </p:cNvPr>
            <p:cNvSpPr/>
            <p:nvPr/>
          </p:nvSpPr>
          <p:spPr>
            <a:xfrm>
              <a:off x="6964090" y="5509956"/>
              <a:ext cx="222279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992C0326-09F9-4E22-88A0-FBAA48FECBEA}"/>
                </a:ext>
              </a:extLst>
            </p:cNvPr>
            <p:cNvSpPr/>
            <p:nvPr/>
          </p:nvSpPr>
          <p:spPr>
            <a:xfrm>
              <a:off x="7152987" y="5140942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b="1" dirty="0">
                <a:solidFill>
                  <a:prstClr val="black"/>
                </a:solidFill>
              </a:endParaRP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743B76C0-5A4C-4521-91FA-0AB305A34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/>
          </p:blipFill>
          <p:spPr>
            <a:xfrm flipH="1">
              <a:off x="7550035" y="3413780"/>
              <a:ext cx="1080000" cy="1080000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1A6C121-4D23-40AC-9F9A-584CE300A3E0}"/>
              </a:ext>
            </a:extLst>
          </p:cNvPr>
          <p:cNvGrpSpPr/>
          <p:nvPr/>
        </p:nvGrpSpPr>
        <p:grpSpPr>
          <a:xfrm>
            <a:off x="7053806" y="3588437"/>
            <a:ext cx="2225343" cy="2975349"/>
            <a:chOff x="10217181" y="2853743"/>
            <a:chExt cx="2225343" cy="2975349"/>
          </a:xfrm>
        </p:grpSpPr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D7355DB9-2BD8-4ECE-B9B4-C064DE41A17C}"/>
                </a:ext>
              </a:extLst>
            </p:cNvPr>
            <p:cNvGrpSpPr/>
            <p:nvPr/>
          </p:nvGrpSpPr>
          <p:grpSpPr>
            <a:xfrm>
              <a:off x="10219731" y="2853743"/>
              <a:ext cx="2222793" cy="2222793"/>
              <a:chOff x="460455" y="2844184"/>
              <a:chExt cx="2222793" cy="2222793"/>
            </a:xfrm>
          </p:grpSpPr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id="{15366E8F-EC21-48FF-A652-B2D0E81655D9}"/>
                  </a:ext>
                </a:extLst>
              </p:cNvPr>
              <p:cNvSpPr/>
              <p:nvPr/>
            </p:nvSpPr>
            <p:spPr>
              <a:xfrm>
                <a:off x="460455" y="2844184"/>
                <a:ext cx="2222793" cy="222279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31D70ECE-B17E-4C02-BEFE-2FCE701A6376}"/>
                  </a:ext>
                </a:extLst>
              </p:cNvPr>
              <p:cNvSpPr/>
              <p:nvPr/>
            </p:nvSpPr>
            <p:spPr>
              <a:xfrm>
                <a:off x="649350" y="3033079"/>
                <a:ext cx="1845001" cy="184500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25400" dir="2520000" sx="114000" sy="114000" algn="tl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27B3BB4E-00D7-4566-8101-B3C3B46CA696}"/>
                </a:ext>
              </a:extLst>
            </p:cNvPr>
            <p:cNvSpPr/>
            <p:nvPr/>
          </p:nvSpPr>
          <p:spPr>
            <a:xfrm>
              <a:off x="10217181" y="5521315"/>
              <a:ext cx="222279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02C38E3E-9D4C-4749-A928-34B54E16922D}"/>
                </a:ext>
              </a:extLst>
            </p:cNvPr>
            <p:cNvSpPr/>
            <p:nvPr/>
          </p:nvSpPr>
          <p:spPr>
            <a:xfrm>
              <a:off x="10310765" y="5147752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b="1" dirty="0">
                <a:solidFill>
                  <a:prstClr val="black"/>
                </a:solidFill>
              </a:endParaRPr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C6704046-7BFB-4540-8C1E-66A43DE66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/>
          </p:blipFill>
          <p:spPr>
            <a:xfrm flipH="1">
              <a:off x="10816350" y="3417388"/>
              <a:ext cx="1080000" cy="1080000"/>
            </a:xfrm>
            <a:prstGeom prst="rect">
              <a:avLst/>
            </a:prstGeom>
          </p:spPr>
        </p:pic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4AD63CE3-62C2-4A0A-B61D-6F7F57D4EC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81214" y="4091960"/>
            <a:ext cx="1080000" cy="1080000"/>
          </a:xfrm>
          <a:prstGeom prst="rect">
            <a:avLst/>
          </a:prstGeom>
        </p:spPr>
      </p:pic>
      <p:sp>
        <p:nvSpPr>
          <p:cNvPr id="65" name="Объект 2"/>
          <p:cNvSpPr>
            <a:spLocks noGrp="1"/>
          </p:cNvSpPr>
          <p:nvPr>
            <p:ph idx="1"/>
          </p:nvPr>
        </p:nvSpPr>
        <p:spPr>
          <a:xfrm>
            <a:off x="1235259" y="16604"/>
            <a:ext cx="10626969" cy="3646707"/>
          </a:xfrm>
        </p:spPr>
        <p:txBody>
          <a:bodyPr>
            <a:normAutofit fontScale="92500" lnSpcReduction="10000"/>
          </a:bodyPr>
          <a:lstStyle/>
          <a:p>
            <a:pPr marL="285750" lvl="0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ru-RU" altLang="ru-RU" sz="2400" b="1" dirty="0">
                <a:solidFill>
                  <a:schemeClr val="accent1"/>
                </a:solidFill>
                <a:latin typeface="Arial Black" pitchFamily="34" charset="0"/>
              </a:rPr>
              <a:t>КУРАТОРАМ ОО необходимо:</a:t>
            </a:r>
          </a:p>
          <a:p>
            <a:pPr marL="285750" lvl="0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ru-RU" altLang="ru-RU" sz="2400" b="1" dirty="0">
                <a:solidFill>
                  <a:schemeClr val="accent1"/>
                </a:solidFill>
                <a:latin typeface="Arial Black" pitchFamily="34" charset="0"/>
              </a:rPr>
              <a:t> оказывать методическую и консультационную поддержку педагогическим работникам при прохождении процедур аттестации</a:t>
            </a:r>
          </a:p>
          <a:p>
            <a:pPr marL="285750" lvl="0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ru-RU" altLang="ru-RU" sz="2400" b="1" dirty="0">
                <a:solidFill>
                  <a:schemeClr val="accent1"/>
                </a:solidFill>
                <a:latin typeface="Arial Black" pitchFamily="34" charset="0"/>
              </a:rPr>
              <a:t>активизировать работу по обобщению педагогического опыта работников образовательных организаций</a:t>
            </a:r>
          </a:p>
          <a:p>
            <a:pPr marL="285750" lvl="0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ru-RU" altLang="ru-RU" sz="2400" b="1" dirty="0">
                <a:solidFill>
                  <a:schemeClr val="accent1"/>
                </a:solidFill>
                <a:latin typeface="Arial Black" pitchFamily="34" charset="0"/>
              </a:rPr>
              <a:t>Разработать и утвердить перспективный план проведения аттестации педагогических работников в организации, с учетом качества образования, результативности работы каждого педагога</a:t>
            </a:r>
          </a:p>
        </p:txBody>
      </p:sp>
      <p:sp>
        <p:nvSpPr>
          <p:cNvPr id="9216" name="TextBox 9215"/>
          <p:cNvSpPr txBox="1"/>
          <p:nvPr/>
        </p:nvSpPr>
        <p:spPr>
          <a:xfrm>
            <a:off x="339280" y="5630850"/>
            <a:ext cx="2672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1 этап: 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информационный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217" name="TextBox 9216"/>
          <p:cNvSpPr txBox="1"/>
          <p:nvPr/>
        </p:nvSpPr>
        <p:spPr>
          <a:xfrm>
            <a:off x="2755659" y="5655257"/>
            <a:ext cx="2423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2 этап: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прием заявлений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219" name="TextBox 9218"/>
          <p:cNvSpPr txBox="1"/>
          <p:nvPr/>
        </p:nvSpPr>
        <p:spPr>
          <a:xfrm>
            <a:off x="4998716" y="5753178"/>
            <a:ext cx="2222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3 этап: организация подачи документов, загрузка документов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220" name="TextBox 9219"/>
          <p:cNvSpPr txBox="1"/>
          <p:nvPr/>
        </p:nvSpPr>
        <p:spPr>
          <a:xfrm>
            <a:off x="7292960" y="5815060"/>
            <a:ext cx="234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4 этап: тестирование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ПРОХОДЯТ ВСЕ!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25" y="3516866"/>
            <a:ext cx="23653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87725" y="5768146"/>
            <a:ext cx="2103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Экспертные документы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87725" y="4108662"/>
            <a:ext cx="1147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Если у педагога нет ЛЬГОТЫ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68130" y="203983"/>
            <a:ext cx="1032269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план аттестации педагогических работников 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8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165304"/>
              </p:ext>
            </p:extLst>
          </p:nvPr>
        </p:nvGraphicFramePr>
        <p:xfrm>
          <a:off x="1064699" y="1730326"/>
          <a:ext cx="9598246" cy="448486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0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0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40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54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87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87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70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70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923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43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43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83146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847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Должность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Обра-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зование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Устройство на работу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 стаж./ Общий/ в ДОУ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Квалиф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категория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Год прохожд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аттестац</a:t>
                      </a: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Дата прохождения  КПК 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Аттестационные (календарные годы)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3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Преды-дущая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Следую-щая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Ахметшина Л.И.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01.10.14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11/19/8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первая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2019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Мурзина Л.М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Вос-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11.09.17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21/21/5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первая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2019</a:t>
                      </a: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высшая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Иванова Е.В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логопед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01.10.14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8/10/8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первая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2019</a:t>
                      </a: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высшая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Сафина З.Р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08.08.16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10/12/6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первая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2021</a:t>
                      </a: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4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Харламова И.Б.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01.06.21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10/26/1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первая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2017</a:t>
                      </a: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высшая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4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Шамсутдинова Г.Х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01.10.14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8/20/8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первая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2019</a:t>
                      </a: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Садыкова Д.Ф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01.10.21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10/14/1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первая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2017</a:t>
                      </a: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высшая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4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Фархутдинова Л.Н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01.06.17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12/17/5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первая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2019</a:t>
                      </a: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Муз рук-ль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12/7/5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-</a:t>
                      </a: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первая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4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Хайбуллина А.Г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06.07.16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14/18/6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первая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2019</a:t>
                      </a: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Юсупова А.Г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02.08.21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13/14/1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-</a:t>
                      </a: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02.08.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СЗД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645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Якупова З.А.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 воспитатель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15.04.21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18/25/1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-</a:t>
                      </a: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15.04.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СЗД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645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Гисматуллина Ч.Р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25.08.22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До года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-</a:t>
                      </a: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пеподготовка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25.08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СЗД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9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Маннанова Е.В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заведующий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27/30/8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Под. долж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2019</a:t>
                      </a: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58068" marR="5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05099" y="1000327"/>
            <a:ext cx="596176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Mangal"/>
              </a:rPr>
              <a:t>Единый перспективный план аттестации и курсов п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Mangal"/>
              </a:rPr>
              <a:t>овышения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Mangal"/>
              </a:rPr>
              <a:t> квалификации </a:t>
            </a:r>
            <a:endParaRPr lang="ru-RU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Mangal"/>
              </a:rPr>
              <a:t>педагогических работников на перспективу 2021-2026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Mangal"/>
              </a:rPr>
              <a:t>гг</a:t>
            </a:r>
            <a:endParaRPr lang="ru-RU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Mangal"/>
              </a:rPr>
              <a:t>Таблица составлена 01.07.2022</a:t>
            </a:r>
            <a:endParaRPr lang="ru-RU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63" y="-98474"/>
            <a:ext cx="2630490" cy="251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28" y="460577"/>
            <a:ext cx="10858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7476" y="1615998"/>
            <a:ext cx="317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30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8" t="4802" r="4985" b="8457"/>
          <a:stretch/>
        </p:blipFill>
        <p:spPr bwMode="auto">
          <a:xfrm>
            <a:off x="7413674" y="1029375"/>
            <a:ext cx="4009292" cy="532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9981" y="445273"/>
            <a:ext cx="4783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Приём заявлений</a:t>
            </a:r>
            <a:endParaRPr lang="ru-RU" sz="4400" b="1" i="1" dirty="0">
              <a:ln w="10541" cmpd="sng">
                <a:solidFill>
                  <a:srgbClr val="0F6FC6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0F6FC6">
                      <a:tint val="40000"/>
                      <a:satMod val="250000"/>
                    </a:srgbClr>
                  </a:gs>
                  <a:gs pos="9000">
                    <a:srgbClr val="0F6FC6">
                      <a:tint val="52000"/>
                      <a:satMod val="300000"/>
                    </a:srgbClr>
                  </a:gs>
                  <a:gs pos="50000">
                    <a:srgbClr val="0F6FC6">
                      <a:shade val="20000"/>
                      <a:satMod val="300000"/>
                    </a:srgbClr>
                  </a:gs>
                  <a:gs pos="79000">
                    <a:srgbClr val="0F6FC6">
                      <a:tint val="52000"/>
                      <a:satMod val="300000"/>
                    </a:srgbClr>
                  </a:gs>
                  <a:gs pos="100000">
                    <a:srgbClr val="0F6FC6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" t="29095" r="47500" b="7053"/>
          <a:stretch/>
        </p:blipFill>
        <p:spPr bwMode="auto">
          <a:xfrm>
            <a:off x="886265" y="1794933"/>
            <a:ext cx="6020972" cy="456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136800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00" y="466545"/>
            <a:ext cx="9874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6265" y="1659988"/>
            <a:ext cx="40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71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ПЕРВАЯ</a:t>
            </a:r>
            <a:endParaRPr lang="ru-RU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40" y="2039257"/>
            <a:ext cx="3109229" cy="40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3" t="22510" r="62470" b="54979"/>
          <a:stretch/>
        </p:blipFill>
        <p:spPr bwMode="auto">
          <a:xfrm>
            <a:off x="4093701" y="3405873"/>
            <a:ext cx="6527408" cy="279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42341" y="1037449"/>
            <a:ext cx="6668087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1. Заявление заявителя о проведении аттестации в целях установления квалификационной категории (электронное).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2. Карта результативности аттестуемого работника.       </a:t>
            </a:r>
            <a:endParaRPr lang="ru-RU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Аттестуемые, подлежащие экспертизе, дополнительно прикрепляют лист самооценки.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" y="-6373"/>
            <a:ext cx="2504049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72" y="360241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5926" y="1439741"/>
            <a:ext cx="45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68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0003" y="99314"/>
            <a:ext cx="9753600" cy="1325563"/>
          </a:xfrm>
        </p:spPr>
        <p:txBody>
          <a:bodyPr/>
          <a:lstStyle/>
          <a:p>
            <a: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ВЫСШАЯ</a:t>
            </a:r>
            <a:endParaRPr lang="ru-RU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2" t="26992" r="47935" b="51836"/>
          <a:stretch/>
        </p:blipFill>
        <p:spPr bwMode="auto">
          <a:xfrm>
            <a:off x="1558143" y="1231000"/>
            <a:ext cx="6305697" cy="186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8" t="28172" r="69632" b="35914"/>
          <a:stretch/>
        </p:blipFill>
        <p:spPr bwMode="auto">
          <a:xfrm>
            <a:off x="523105" y="3240990"/>
            <a:ext cx="2070075" cy="262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62069" y="3240990"/>
            <a:ext cx="8125653" cy="313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1. 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Заявление заявителя о проведении аттестации в целях установления квалификационной категории (электронное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).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4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2.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Карта результативности аттестуемого работника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3.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Копия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приказ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приложение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 итогам предыдущей аттестации заявителя на высшую категорию. 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4.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два документа  о ведении инновационной деятельности на высшую квалификационную категорию.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5.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Документ, подтверждающий участие обучающихся (воспитанников) аттестуемого педагогического работника в олимпиадах, смотрах, конкурсах, соревнованиях, проходивших в течение последних пяти лет перед аттестацией на высшую квалификационную категорию (не более одного подтверждающего документа).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6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Аттестуемые, подлежащие экспертизе, дополнительно прикрепляют лист самооценки.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3" t="24953" r="57941" b="54658"/>
          <a:stretch/>
        </p:blipFill>
        <p:spPr bwMode="auto">
          <a:xfrm>
            <a:off x="7709095" y="1231000"/>
            <a:ext cx="4121833" cy="179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8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5" y="1305236"/>
            <a:ext cx="6565575" cy="466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088" y="1305236"/>
            <a:ext cx="1001664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127408" y="2570871"/>
            <a:ext cx="4512501" cy="146723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alt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На высшую категорию – </a:t>
            </a:r>
            <a:r>
              <a:rPr kumimoji="0" lang="ru-RU" alt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80</a:t>
            </a:r>
            <a:r>
              <a:rPr kumimoji="0" lang="ru-RU" alt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 баллов</a:t>
            </a:r>
            <a:br>
              <a:rPr kumimoji="0" lang="ru-RU" alt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</a:br>
            <a:endParaRPr kumimoji="0" lang="ru-RU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ysClr val="windowText" lastClr="000000"/>
                  </a:gs>
                  <a:gs pos="40000">
                    <a:sysClr val="windowText" lastClr="000000">
                      <a:lumMod val="75000"/>
                      <a:lumOff val="25000"/>
                    </a:sys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75523" y="499406"/>
            <a:ext cx="975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На первую категорию – </a:t>
            </a:r>
            <a:r>
              <a:rPr kumimoji="0" lang="ru-RU" altLang="ru-RU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70</a:t>
            </a:r>
            <a:r>
              <a:rPr kumimoji="0" lang="ru-RU" altLang="ru-RU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баллов</a:t>
            </a:r>
            <a:br>
              <a:rPr kumimoji="0" lang="ru-RU" altLang="ru-RU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</a:br>
            <a:endParaRPr kumimoji="0" lang="ru-RU" sz="28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2995" y="4080306"/>
            <a:ext cx="4346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sz="2400" b="1" kern="0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 все аттестуемые педагоги, порядок и место определяет экспертная комиссия  (ноябрь)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91840" y="2799471"/>
            <a:ext cx="1336431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61" y="3679355"/>
            <a:ext cx="1778208" cy="25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848"/>
            <a:ext cx="2504049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00" y="263072"/>
            <a:ext cx="10858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5508" y="1353580"/>
            <a:ext cx="464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53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353"/>
            <a:ext cx="23653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138260" y="823764"/>
            <a:ext cx="842493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defPPr>
              <a:defRPr lang="ru-RU"/>
            </a:defPPr>
            <a:lvl1pPr marL="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altLang="ru-RU" dirty="0" smtClean="0">
                <a:solidFill>
                  <a:sysClr val="windowText" lastClr="000000"/>
                </a:solidFill>
                <a:latin typeface="Calibri"/>
              </a:rPr>
              <a:t>В ЛК куратора ОО  - раздел «Педагогическая аттестация» - вкладка «Проверить пакеты»</a:t>
            </a:r>
          </a:p>
          <a:p>
            <a:pPr inden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altLang="ru-RU" dirty="0" smtClean="0">
                <a:solidFill>
                  <a:sysClr val="windowText" lastClr="000000"/>
                </a:solidFill>
                <a:latin typeface="Calibri"/>
              </a:rPr>
              <a:t>Открыть пакет через иконку</a:t>
            </a:r>
          </a:p>
          <a:p>
            <a:pPr inden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altLang="ru-RU" dirty="0" smtClean="0">
                <a:solidFill>
                  <a:sysClr val="windowText" lastClr="000000"/>
                </a:solidFill>
                <a:latin typeface="Calibri"/>
              </a:rPr>
              <a:t>Выбрать с рабочего стола Экспертный лист (в формате </a:t>
            </a:r>
            <a:r>
              <a:rPr lang="en-US" altLang="ru-RU" dirty="0" smtClean="0">
                <a:solidFill>
                  <a:sysClr val="windowText" lastClr="000000"/>
                </a:solidFill>
                <a:latin typeface="Calibri"/>
              </a:rPr>
              <a:t>word)</a:t>
            </a:r>
            <a:r>
              <a:rPr lang="ru-RU" altLang="ru-RU" dirty="0" smtClean="0">
                <a:solidFill>
                  <a:sysClr val="windowText" lastClr="000000"/>
                </a:solidFill>
                <a:latin typeface="Calibri"/>
              </a:rPr>
              <a:t> – </a:t>
            </a:r>
            <a:r>
              <a:rPr lang="ru-RU" altLang="ru-RU" b="1" dirty="0" smtClean="0">
                <a:solidFill>
                  <a:sysClr val="windowText" lastClr="000000"/>
                </a:solidFill>
                <a:latin typeface="Calibri"/>
              </a:rPr>
              <a:t>добавить</a:t>
            </a:r>
          </a:p>
          <a:p>
            <a:pPr inden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altLang="ru-RU" dirty="0" smtClean="0">
                <a:solidFill>
                  <a:sysClr val="windowText" lastClr="000000"/>
                </a:solidFill>
                <a:latin typeface="Calibri"/>
              </a:rPr>
              <a:t>Выбрать с рабочего стола Экспертное заключение (в формате </a:t>
            </a:r>
            <a:r>
              <a:rPr lang="en-US" altLang="ru-RU" dirty="0" smtClean="0">
                <a:solidFill>
                  <a:sysClr val="windowText" lastClr="000000"/>
                </a:solidFill>
                <a:latin typeface="Calibri"/>
              </a:rPr>
              <a:t>word</a:t>
            </a:r>
            <a:r>
              <a:rPr lang="ru-RU" altLang="ru-RU" dirty="0" smtClean="0">
                <a:solidFill>
                  <a:sysClr val="windowText" lastClr="000000"/>
                </a:solidFill>
                <a:latin typeface="Calibri"/>
              </a:rPr>
              <a:t>) – </a:t>
            </a:r>
            <a:r>
              <a:rPr lang="ru-RU" altLang="ru-RU" b="1" dirty="0" smtClean="0">
                <a:solidFill>
                  <a:sysClr val="windowText" lastClr="000000"/>
                </a:solidFill>
                <a:latin typeface="Calibri"/>
              </a:rPr>
              <a:t>добавить</a:t>
            </a:r>
          </a:p>
          <a:p>
            <a:pPr inden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altLang="ru-RU" dirty="0" smtClean="0">
                <a:solidFill>
                  <a:sysClr val="windowText" lastClr="000000"/>
                </a:solidFill>
                <a:latin typeface="Calibri"/>
              </a:rPr>
              <a:t>Выбрать оценку, </a:t>
            </a:r>
            <a:r>
              <a:rPr lang="ru-RU" altLang="ru-RU" b="1" dirty="0" smtClean="0">
                <a:solidFill>
                  <a:sysClr val="windowText" lastClr="000000"/>
                </a:solidFill>
                <a:latin typeface="Calibri"/>
              </a:rPr>
              <a:t>соответствующую оценке в экспертизе и экспертном листе</a:t>
            </a:r>
          </a:p>
          <a:p>
            <a:pPr inden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altLang="ru-RU" dirty="0" smtClean="0">
                <a:solidFill>
                  <a:sysClr val="windowText" lastClr="000000"/>
                </a:solidFill>
                <a:latin typeface="Calibri"/>
              </a:rPr>
              <a:t>Поставить оценку (</a:t>
            </a:r>
            <a:r>
              <a:rPr lang="ru-RU" altLang="ru-RU" sz="1600" i="1" dirty="0" smtClean="0">
                <a:solidFill>
                  <a:sysClr val="windowText" lastClr="000000"/>
                </a:solidFill>
                <a:latin typeface="Calibri"/>
              </a:rPr>
              <a:t>оценку, поставленную в экспертизе, округляем до десятых долей)</a:t>
            </a:r>
          </a:p>
          <a:p>
            <a:pPr inden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altLang="ru-RU" dirty="0" smtClean="0">
                <a:solidFill>
                  <a:sysClr val="windowText" lastClr="000000"/>
                </a:solidFill>
                <a:latin typeface="Calibri"/>
              </a:rPr>
              <a:t>Отправить эксперту, нажав на стрелку</a:t>
            </a:r>
            <a:endParaRPr lang="ru-RU" altLang="ru-RU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1679" y="3525990"/>
            <a:ext cx="88485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Экспертный лист и Экспертное заключение пишутся от первого лица </a:t>
            </a: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– старшего воспитателя. </a:t>
            </a: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В конце ставится ФИО </a:t>
            </a: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старшего воспитателя</a:t>
            </a:r>
            <a:endParaRPr lang="ru-RU" altLang="ru-RU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</a:endParaRPr>
          </a:p>
          <a:p>
            <a:pPr>
              <a:spcBef>
                <a:spcPct val="0"/>
              </a:spcBef>
            </a:pP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Рекомендации пишутся по совершенствованию «западающих» компетентностей, которые в экспертизе показаны, как недостаточно развитые. Внимание! У педагога со стажем работы 3 года не может быть оценка свыше 4,0 баллов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!</a:t>
            </a:r>
            <a:endParaRPr lang="ru-RU" altLang="ru-RU" b="1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6252" y="253218"/>
            <a:ext cx="8834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Инструкция по загрузке экспертизы в ЛК куратора ОО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" y="484050"/>
            <a:ext cx="121285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16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97930" y="0"/>
            <a:ext cx="9753600" cy="132556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                         </a:t>
            </a:r>
            <a:r>
              <a:rPr lang="ru-RU" sz="24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Заполнение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ru-RU" sz="24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экспертного листа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992945" y="1276985"/>
            <a:ext cx="10515600" cy="43513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Вам предлагается оценить ряд утверждений, которые отражают отдельные действия и качества, необходимые для профессиональной педагогической деятельности, используя 5-ти балльную шкалу.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 – очень высокая степень выраженности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указанной в утверждении характеристики. Она проявляется в подавляющем большинстве ситуаций, является устойчивой, полностью соответствует типичным качествам и поведению воспитателя.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Ответ экспертов – «да».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4 - высокая степень выраженности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характеристики. Она часто проявляется в педагогических ситуациях. Периодически возникают случаи, когда качества или поведение воспитателя  не соответствуют утверждению.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Ответ экспертов – «скорее да, чем нет».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 – средняя степень выраженности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характеристики. В некоторых ситуациях качества и поведение воспитателя соответствуют утверждению, в некоторых – не соответствуют.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Ответ экспертов – «среднее значение».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 – слабая степень выраженности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характеристики. Она редко проявляется в педагогических ситуациях. Поведение и качества педагога лишь иногда соответствуют утверждению.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Ответ экспертов – «скорее нет, чем да».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1 - характеристика не представлена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в деятельности воспитателя. Качества и поведение воспитателя не соответствуют содержанию утверждения.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Ответ экспертов – «нет».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9145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cl\Desktop\IMG_20220906_1508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00197" y="-163104"/>
            <a:ext cx="5266995" cy="781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5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5575" y="398083"/>
            <a:ext cx="8961119" cy="1325563"/>
          </a:xfrm>
        </p:spPr>
        <p:txBody>
          <a:bodyPr>
            <a:noAutofit/>
          </a:bodyPr>
          <a:lstStyle/>
          <a:p>
            <a:pPr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3600" i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Результат реализации </a:t>
            </a:r>
            <a:br>
              <a:rPr lang="ru-RU" sz="3600" i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методического сопровождения педагогов:</a:t>
            </a:r>
            <a:br>
              <a:rPr lang="ru-RU" sz="3600" i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3600" i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10515600" cy="370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наличие позитивной динамики в повышении квалификации педагогов, уровня их профессиональной компетентности;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 стимулирование потребности к развитию личностного и профессионального потенциала в профессиональной сфере;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 удовлетворенность результатом собственной профессиональной  деятельности;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 рост числа участников конкурсов педагогических достижений;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 развитие готовности педагогов к дальнейшему самообразованию;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 достижения воспитанниками оптимальных результатов.</a:t>
            </a:r>
          </a:p>
          <a:p>
            <a:pPr marL="0" marR="0" lvl="0" indent="0" defTabSz="914400" eaLnBrk="1" fontAlgn="base" latinLnBrk="0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9" t="5624" r="10550" b="8124"/>
          <a:stretch>
            <a:fillRect/>
          </a:stretch>
        </p:blipFill>
        <p:spPr bwMode="auto">
          <a:xfrm>
            <a:off x="10347307" y="4262516"/>
            <a:ext cx="1591328" cy="215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85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240132" y="3302391"/>
            <a:ext cx="2125394" cy="2175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580" algn="just">
              <a:lnSpc>
                <a:spcPct val="115000"/>
              </a:lnSpc>
            </a:pP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031" y="5204251"/>
            <a:ext cx="8778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B5309-E3B5-40D7-BCB7-8AD6BD63E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637" y="257406"/>
            <a:ext cx="9753600" cy="1501055"/>
          </a:xfrm>
        </p:spPr>
        <p:txBody>
          <a:bodyPr>
            <a:noAutofit/>
          </a:bodyPr>
          <a:lstStyle/>
          <a:p>
            <a:pPr algn="just" fontAlgn="base">
              <a:lnSpc>
                <a:spcPct val="100000"/>
              </a:lnSpc>
              <a:spcAft>
                <a:spcPct val="0"/>
              </a:spcAft>
            </a:pPr>
            <a:r>
              <a:rPr lang="ru-RU" sz="28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Аттестация педагогических работников – это комплексная оценка уровня квалификации, профессионализма, продуктивности образовательной деятельности.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9D9A64-0052-4B4A-A5CA-D486AF49C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772" y="3429807"/>
            <a:ext cx="2148760" cy="2105910"/>
          </a:xfrm>
          <a:solidFill>
            <a:schemeClr val="accent1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Выявления реального уровня компетентности педагогических работников. </a:t>
            </a: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B194E05A-EC23-4BD6-8683-FBF47732B49A}"/>
              </a:ext>
            </a:extLst>
          </p:cNvPr>
          <p:cNvSpPr txBox="1">
            <a:spLocks/>
          </p:cNvSpPr>
          <p:nvPr/>
        </p:nvSpPr>
        <p:spPr>
          <a:xfrm>
            <a:off x="3276746" y="3439250"/>
            <a:ext cx="2143969" cy="2175669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Расширения мотивационной сферы деятельности.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5A405CD-F697-4B79-80C2-75189248ACF1}"/>
              </a:ext>
            </a:extLst>
          </p:cNvPr>
          <p:cNvSpPr txBox="1">
            <a:spLocks/>
          </p:cNvSpPr>
          <p:nvPr/>
        </p:nvSpPr>
        <p:spPr>
          <a:xfrm>
            <a:off x="6346689" y="3328234"/>
            <a:ext cx="2125394" cy="217567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449580">
              <a:lnSpc>
                <a:spcPct val="115000"/>
              </a:lnSpc>
              <a:spcBef>
                <a:spcPts val="0"/>
              </a:spcBef>
              <a:buNone/>
            </a:pP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C6D3FEC-7266-4190-8AE0-D296208AF55C}"/>
              </a:ext>
            </a:extLst>
          </p:cNvPr>
          <p:cNvSpPr/>
          <p:nvPr/>
        </p:nvSpPr>
        <p:spPr>
          <a:xfrm>
            <a:off x="2150818" y="5332720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16DCB5E-6E1D-4436-96E1-DB6919EB92B7}"/>
              </a:ext>
            </a:extLst>
          </p:cNvPr>
          <p:cNvSpPr/>
          <p:nvPr/>
        </p:nvSpPr>
        <p:spPr>
          <a:xfrm>
            <a:off x="5079168" y="5360701"/>
            <a:ext cx="733425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B228D4A-3532-488E-B05B-CAD7EFE09BD9}"/>
              </a:ext>
            </a:extLst>
          </p:cNvPr>
          <p:cNvSpPr/>
          <p:nvPr/>
        </p:nvSpPr>
        <p:spPr>
          <a:xfrm>
            <a:off x="8105376" y="5349603"/>
            <a:ext cx="733425" cy="7334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7186D8-6EC3-4BBB-81BD-CCDAEDEBD364}"/>
              </a:ext>
            </a:extLst>
          </p:cNvPr>
          <p:cNvSpPr txBox="1"/>
          <p:nvPr/>
        </p:nvSpPr>
        <p:spPr>
          <a:xfrm>
            <a:off x="2150819" y="5327856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17899F-CA27-40C3-9CC0-CD67DEA74099}"/>
              </a:ext>
            </a:extLst>
          </p:cNvPr>
          <p:cNvSpPr txBox="1"/>
          <p:nvPr/>
        </p:nvSpPr>
        <p:spPr>
          <a:xfrm>
            <a:off x="5302848" y="4734496"/>
            <a:ext cx="286064" cy="132343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</a:rPr>
              <a:t>2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031939-71EA-4DF4-95A9-FF7EF1CB2DCD}"/>
              </a:ext>
            </a:extLst>
          </p:cNvPr>
          <p:cNvSpPr txBox="1"/>
          <p:nvPr/>
        </p:nvSpPr>
        <p:spPr>
          <a:xfrm>
            <a:off x="8105371" y="5396216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3"/>
                </a:solidFill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39815" y="2347915"/>
            <a:ext cx="7545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rebuchet MS"/>
              </a:rPr>
              <a:t>                    </a:t>
            </a:r>
            <a:r>
              <a:rPr lang="ru-RU" sz="32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необходима для: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031939-71EA-4DF4-95A9-FF7EF1CB2DCD}"/>
              </a:ext>
            </a:extLst>
          </p:cNvPr>
          <p:cNvSpPr txBox="1"/>
          <p:nvPr/>
        </p:nvSpPr>
        <p:spPr>
          <a:xfrm>
            <a:off x="11063262" y="5289251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/>
                </a:solidFill>
              </a:rPr>
              <a:t>4</a:t>
            </a:r>
            <a:endParaRPr lang="ru-RU" sz="4000" b="1" dirty="0">
              <a:solidFill>
                <a:schemeClr val="accent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46689" y="3326757"/>
            <a:ext cx="21253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Развития системы проектирования личностных достижений педагогов. </a:t>
            </a: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04580" y="3312111"/>
            <a:ext cx="2329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Реализации личностно ориентированных моделей оценки результатов труда.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9671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369950"/>
            <a:ext cx="9753600" cy="132556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ru-RU" altLang="ru-RU" sz="3200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+mn-cs"/>
              </a:rPr>
              <a:t>Сайт  Министерства образования </a:t>
            </a:r>
            <a:br>
              <a:rPr lang="ru-RU" altLang="ru-RU" sz="3200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altLang="ru-RU" sz="3200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+mn-cs"/>
              </a:rPr>
              <a:t>и науки Республики Татарстан</a:t>
            </a:r>
            <a:br>
              <a:rPr lang="ru-RU" altLang="ru-RU" sz="3200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ru-RU" sz="5400" b="1" kern="0" dirty="0">
                <a:solidFill>
                  <a:srgbClr val="0033CC"/>
                </a:solidFill>
                <a:latin typeface="Trebuchet MS"/>
              </a:rPr>
              <a:t>www. mon.tatar.ru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3600" b="1" kern="0" dirty="0">
                <a:solidFill>
                  <a:srgbClr val="0033CC"/>
                </a:solidFill>
                <a:latin typeface="Trebuchet MS"/>
              </a:rPr>
              <a:t>Раздел /Деятельность/ Кадровая политика/ Кадровая политика отрасли/Педагогическая аттестация/Тесты</a:t>
            </a:r>
            <a:r>
              <a:rPr lang="ru-RU" altLang="ru-RU" sz="1800" kern="0" dirty="0">
                <a:solidFill>
                  <a:sysClr val="windowText" lastClr="000000"/>
                </a:solidFill>
                <a:latin typeface="Trebuchet MS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5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6405" y="158932"/>
            <a:ext cx="9753600" cy="1325563"/>
          </a:xfrm>
        </p:spPr>
        <p:txBody>
          <a:bodyPr>
            <a:noAutofit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altLang="ru-RU" sz="3600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+mn-cs"/>
              </a:rPr>
              <a:t>                 </a:t>
            </a:r>
            <a:br>
              <a:rPr lang="ru-RU" altLang="ru-RU" sz="3600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+mn-cs"/>
              </a:rPr>
            </a:br>
            <a:r>
              <a:rPr lang="ru-RU" alt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 </a:t>
            </a:r>
            <a:r>
              <a:rPr lang="ru-RU" alt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установления первой  категории:</a:t>
            </a:r>
            <a:br>
              <a:rPr lang="ru-RU" alt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6416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just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altLang="ru-RU" sz="3400" kern="0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стабильные положительные результаты освоения обучающимися  образовательных программ</a:t>
            </a:r>
          </a:p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altLang="ru-RU" sz="3400" kern="0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развития у обучающихся способностей к научной (интеллектуальной),  творческой, физкультурно-спортивной деятельности;</a:t>
            </a:r>
          </a:p>
          <a:p>
            <a:pPr marL="84138" marR="0" lvl="0" indent="-84138" algn="just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altLang="ru-RU" sz="3400" kern="0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вклад в повышение качества образования, </a:t>
            </a:r>
          </a:p>
          <a:p>
            <a:pPr marL="84138" marR="0" lvl="0" indent="-84138" algn="just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altLang="ru-RU" sz="3400" kern="0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методов обучения и воспитания, </a:t>
            </a:r>
          </a:p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400" kern="0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-транслирование в педагогических коллективах опыта практических результатов своей профессиональной деятельности, </a:t>
            </a:r>
          </a:p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400" kern="0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-активное участие в работе   методических объединений </a:t>
            </a:r>
          </a:p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400" kern="0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 работников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657" y="4541600"/>
            <a:ext cx="159067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38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60788" y="928468"/>
            <a:ext cx="3798277" cy="703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dirty="0" smtClean="0"/>
              <a:t>Направлен на поддержку личности ребенка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82350" y="282137"/>
            <a:ext cx="7484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</a:t>
            </a:r>
            <a:r>
              <a:rPr lang="tt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tt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ПЕДАГОГ </a:t>
            </a:r>
            <a:r>
              <a:rPr lang="tt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-  РЕБЕНОК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60788" y="2065606"/>
            <a:ext cx="3798277" cy="703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dirty="0" smtClean="0"/>
              <a:t>Способен воспринимать внутренний мир ребенка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788" y="3187529"/>
            <a:ext cx="38100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788" y="4228538"/>
            <a:ext cx="38100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065" y="5480564"/>
            <a:ext cx="38100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060789" y="318752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Умеет  побудить интерес к занятиям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57365" y="4370993"/>
            <a:ext cx="2664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Создает ситуацию успеха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2142" y="5480564"/>
            <a:ext cx="3713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Использует положительную мотивацию ( одобрение, похвала)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5100" y="1432950"/>
            <a:ext cx="3869275" cy="8042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2" y="2517299"/>
            <a:ext cx="395434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2" y="3836104"/>
            <a:ext cx="395434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9081" y="1511885"/>
            <a:ext cx="327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Умеет выбрать оптимальные методы и средства обучения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023" y="2741414"/>
            <a:ext cx="332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Отредактировать цели и задачи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2" y="5071782"/>
            <a:ext cx="388400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80033" y="3889814"/>
            <a:ext cx="4024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Обладает богатым опытом профессионального самообразования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5884" y="5122607"/>
            <a:ext cx="3552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Применяет теоритические знания на практике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8" t="17640" r="18182"/>
          <a:stretch/>
        </p:blipFill>
        <p:spPr bwMode="auto">
          <a:xfrm>
            <a:off x="4580896" y="1412227"/>
            <a:ext cx="3199739" cy="454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01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altLang="ru-RU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altLang="ru-RU" sz="36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установления высшей категории</a:t>
            </a:r>
            <a:br>
              <a:rPr lang="ru-RU" altLang="ru-RU" sz="36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984739" y="1654548"/>
            <a:ext cx="9755187" cy="3704113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altLang="ru-RU" sz="2000" kern="0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обучающимися положительной динамики результатов освоения образовательных программ по итогам мониторинга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altLang="ru-RU" sz="2000" kern="0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вклад в повышение качества образования, совершенствование методов обучения и воспитания, и продуктивного использования новых образовательных технологий, транслирование в педагогических коллективах опыта практических результатов своей профессиональной деятельности, в том числе экспериментальной и инновационной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altLang="ru-RU" sz="2000" kern="0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участвует  в работе методических объединений района и города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kern="0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Педагогу с таким уровнем квалификации недостаточно успешно реализовать и модернизировать типовую образовательную программу, его знание учеников и предмета позволяет разрабатывать инновационные (авторские) программы, новые дидактические и методические материалы. </a:t>
            </a:r>
            <a:endParaRPr lang="ru-RU" altLang="ru-RU" sz="2000" kern="0" dirty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133" y="4279955"/>
            <a:ext cx="159067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22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02"/>
          <a:stretch/>
        </p:blipFill>
        <p:spPr bwMode="auto">
          <a:xfrm>
            <a:off x="4087921" y="2072773"/>
            <a:ext cx="3737421" cy="301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39951" y="942536"/>
            <a:ext cx="3798277" cy="849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dirty="0" smtClean="0">
                <a:solidFill>
                  <a:prstClr val="white"/>
                </a:solidFill>
              </a:rPr>
              <a:t>Создает условия для реализации творческих возможностей воспитанников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6922" y="0"/>
            <a:ext cx="7484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tt-RU" sz="36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36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tt-RU" sz="36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-  ПЕДАГОГ</a:t>
            </a:r>
            <a:endParaRPr lang="ru-RU" sz="3600" b="1" dirty="0">
              <a:ln w="10541" cmpd="sng">
                <a:solidFill>
                  <a:srgbClr val="0F6FC6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0F6FC6">
                      <a:tint val="40000"/>
                      <a:satMod val="250000"/>
                    </a:srgbClr>
                  </a:gs>
                  <a:gs pos="9000">
                    <a:srgbClr val="0F6FC6">
                      <a:tint val="52000"/>
                      <a:satMod val="300000"/>
                    </a:srgbClr>
                  </a:gs>
                  <a:gs pos="50000">
                    <a:srgbClr val="0F6FC6">
                      <a:shade val="20000"/>
                      <a:satMod val="300000"/>
                    </a:srgbClr>
                  </a:gs>
                  <a:gs pos="79000">
                    <a:srgbClr val="0F6FC6">
                      <a:tint val="52000"/>
                      <a:satMod val="300000"/>
                    </a:srgbClr>
                  </a:gs>
                  <a:gs pos="100000">
                    <a:srgbClr val="0F6FC6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72379" y="4081522"/>
            <a:ext cx="3327353" cy="904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dirty="0" smtClean="0">
                <a:solidFill>
                  <a:prstClr val="white"/>
                </a:solidFill>
              </a:rPr>
              <a:t>Поощряет  самостоятельную и исследовательскую деятельность воспитанников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722" y="3142761"/>
            <a:ext cx="3323011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063" y="2204467"/>
            <a:ext cx="3323011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140" y="5504963"/>
            <a:ext cx="3810000" cy="112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776721" y="3142761"/>
            <a:ext cx="3323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Формирует интерес к получению новых знаний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73676" y="2237697"/>
            <a:ext cx="2796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Использует элементы </a:t>
            </a:r>
          </a:p>
          <a:p>
            <a:pPr algn="ctr"/>
            <a:r>
              <a:rPr lang="ru-RU" dirty="0" err="1" smtClean="0">
                <a:solidFill>
                  <a:prstClr val="white"/>
                </a:solidFill>
              </a:rPr>
              <a:t>соревновательности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7140" y="5604082"/>
            <a:ext cx="3713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Умеет распределить нагрузку, управлять вниманием воспитанников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97022" y="988033"/>
            <a:ext cx="3939614" cy="8042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" y="2152082"/>
            <a:ext cx="2993129" cy="114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8" y="3869616"/>
            <a:ext cx="2981521" cy="132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50107" y="942536"/>
            <a:ext cx="3946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17406D"/>
                </a:solidFill>
              </a:rPr>
              <a:t>Использует исследовательские и опытно-экспериментальные методы обучения и воспитания.</a:t>
            </a:r>
            <a:endParaRPr lang="ru-RU" dirty="0">
              <a:solidFill>
                <a:srgbClr val="17406D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019" y="5504963"/>
            <a:ext cx="4010613" cy="112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090974" y="5435172"/>
            <a:ext cx="3745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17406D"/>
                </a:solidFill>
              </a:rPr>
              <a:t>Умеет проявлять творческий подход к решению разнообразных педагогических задач</a:t>
            </a:r>
            <a:endParaRPr lang="ru-RU" dirty="0">
              <a:solidFill>
                <a:srgbClr val="17406D"/>
              </a:solidFill>
            </a:endParaRPr>
          </a:p>
        </p:txBody>
      </p:sp>
      <p:sp>
        <p:nvSpPr>
          <p:cNvPr id="2" name="AutoShape 2" descr="blob:https://web.whatsapp.com/c04e328c-bb9e-4492-b42d-0cbedb512e0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" y="3925479"/>
            <a:ext cx="3078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17406D"/>
                </a:solidFill>
              </a:rPr>
              <a:t>Разрабатывает авторский программы, новые дидактические и </a:t>
            </a:r>
          </a:p>
          <a:p>
            <a:pPr algn="ctr"/>
            <a:r>
              <a:rPr lang="ru-RU" dirty="0" smtClean="0">
                <a:solidFill>
                  <a:srgbClr val="17406D"/>
                </a:solidFill>
              </a:rPr>
              <a:t>методические материалы</a:t>
            </a:r>
            <a:endParaRPr lang="ru-RU" dirty="0">
              <a:solidFill>
                <a:srgbClr val="17406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5575" y="2099199"/>
            <a:ext cx="2923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17406D"/>
                </a:solidFill>
              </a:rPr>
              <a:t>Может отредактировать цели и задачи в зависимости от запросов воспитанников</a:t>
            </a:r>
            <a:endParaRPr lang="ru-RU" dirty="0">
              <a:solidFill>
                <a:srgbClr val="174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3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"/>
          <p:cNvSpPr>
            <a:spLocks noGrp="1" noChangeArrowheads="1"/>
          </p:cNvSpPr>
          <p:nvPr>
            <p:ph idx="1"/>
          </p:nvPr>
        </p:nvSpPr>
        <p:spPr bwMode="auto">
          <a:xfrm>
            <a:off x="4135902" y="277003"/>
            <a:ext cx="7779435" cy="2381792"/>
          </a:xfrm>
          <a:prstGeom prst="roundRect">
            <a:avLst>
              <a:gd name="adj" fmla="val 16667"/>
            </a:avLst>
          </a:prstGeom>
          <a:solidFill>
            <a:srgbClr val="1F497D">
              <a:lumMod val="40000"/>
              <a:lumOff val="60000"/>
            </a:srgbClr>
          </a:solidFill>
          <a:ln w="28575">
            <a:solidFill>
              <a:srgbClr val="0070C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rmAutofit fontScale="92500" lnSpcReduction="20000"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I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 этап- аналитико-диагностический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ЦЕЛЬ: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 Получение информации о возможностях, потребностях и интересах педагогов, качестве их профессиональной деятельности, выявление проблемы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9425" y="846467"/>
            <a:ext cx="542605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  <a:p>
            <a:pPr marL="0"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sz="2400" b="1" kern="0" dirty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b="1" kern="0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посещение занятий;</a:t>
            </a:r>
          </a:p>
          <a:p>
            <a:pPr marL="0"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b="1" kern="0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анкетирование; </a:t>
            </a:r>
          </a:p>
          <a:p>
            <a:pPr marL="0"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b="1" kern="0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собеседования с педагогами;</a:t>
            </a:r>
          </a:p>
          <a:p>
            <a:pPr marL="0"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sz="2400" b="1" kern="0" dirty="0" smtClean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050649" y="217613"/>
            <a:ext cx="1580416" cy="1431608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9" y="3658146"/>
            <a:ext cx="7221369" cy="272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525" y="3156633"/>
            <a:ext cx="14017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72287" y="4079630"/>
            <a:ext cx="48198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kern="0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по</a:t>
            </a:r>
            <a:r>
              <a:rPr lang="en-US" sz="2400" b="1" kern="0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квалификации</a:t>
            </a:r>
            <a:r>
              <a:rPr lang="ru-RU" sz="2400" b="1" kern="0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kern="0" dirty="0" smtClean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kern="0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2400" b="1" kern="0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самообразования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400" b="1" kern="0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</a:t>
            </a:r>
            <a:endParaRPr lang="en-US" sz="2400" b="1" kern="0" dirty="0" smtClean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0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kern="0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самообразования</a:t>
            </a:r>
            <a:endParaRPr lang="ru-RU" sz="2400" b="1" kern="0" dirty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24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726" y="144864"/>
            <a:ext cx="10036273" cy="1585462"/>
          </a:xfrm>
        </p:spPr>
        <p:txBody>
          <a:bodyPr>
            <a:normAutofit/>
          </a:bodyPr>
          <a:lstStyle/>
          <a:p>
            <a:pPr lvl="0" indent="180975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3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/>
                <a:ea typeface="+mn-ea"/>
                <a:cs typeface="+mn-cs"/>
              </a:rPr>
              <a:t>План работы по повышению квалификации</a:t>
            </a:r>
            <a:r>
              <a:rPr lang="ru-RU" sz="3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+mn-cs"/>
              </a:rPr>
              <a:t/>
            </a:r>
            <a:br>
              <a:rPr lang="ru-RU" sz="3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+mn-cs"/>
              </a:rPr>
            </a:br>
            <a:r>
              <a:rPr lang="ru-RU" sz="1100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*Примечание. Каждое дошкольное образовательное учреждение разрабатывает свой план с конкретными задачами.</a:t>
            </a:r>
            <a:r>
              <a:rPr lang="ru-RU" sz="1200" b="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200" b="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426" y="1041611"/>
            <a:ext cx="8707900" cy="552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47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7"/>
          <p:cNvSpPr>
            <a:spLocks noChangeArrowheads="1"/>
          </p:cNvSpPr>
          <p:nvPr/>
        </p:nvSpPr>
        <p:spPr bwMode="auto">
          <a:xfrm>
            <a:off x="2690445" y="231680"/>
            <a:ext cx="7786688" cy="2447925"/>
          </a:xfrm>
          <a:prstGeom prst="roundRect">
            <a:avLst>
              <a:gd name="adj" fmla="val 16667"/>
            </a:avLst>
          </a:prstGeom>
          <a:solidFill>
            <a:srgbClr val="1F497D">
              <a:lumMod val="40000"/>
              <a:lumOff val="60000"/>
            </a:srgbClr>
          </a:solidFill>
          <a:ln w="9525">
            <a:solidFill>
              <a:srgbClr val="0070C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III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 этап– реализация маршрута (практический )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ЦЕЛЬ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: Реализация деятельности педагога, оказание помощи педагогу путем использования активных методов и форм повышения квалификации</a:t>
            </a:r>
          </a:p>
        </p:txBody>
      </p:sp>
      <p:sp>
        <p:nvSpPr>
          <p:cNvPr id="5" name="Text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633049" y="2692465"/>
            <a:ext cx="10734823" cy="39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Calibri" pitchFamily="34" charset="0"/>
                <a:cs typeface="Arial" charset="0"/>
              </a:rPr>
              <a:t>Систематическое обучение</a:t>
            </a:r>
            <a:r>
              <a:rPr kumimoji="0" lang="ru-RU" sz="1800" b="1" i="0" u="none" strike="noStrike" kern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Calibri" pitchFamily="34" charset="0"/>
                <a:cs typeface="Arial" charset="0"/>
              </a:rPr>
              <a:t>: </a:t>
            </a:r>
          </a:p>
          <a:p>
            <a:pPr marL="0" marR="0" lvl="0" indent="0" defTabSz="91440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 Консультирование;</a:t>
            </a:r>
          </a:p>
          <a:p>
            <a:pPr marL="0" marR="0" lvl="0" indent="0" defTabSz="91440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 Семинары;</a:t>
            </a:r>
          </a:p>
          <a:p>
            <a:pPr marL="0" marR="0" lvl="0" indent="0" defTabSz="91440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 Круглые столы;</a:t>
            </a:r>
          </a:p>
          <a:p>
            <a:pPr marL="0" marR="0" lvl="0" indent="0" defTabSz="91440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 Деловые игры;</a:t>
            </a:r>
          </a:p>
          <a:p>
            <a:pPr marL="0" marR="0" lvl="0" indent="0" defTabSz="91440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 Дискуссии;</a:t>
            </a:r>
          </a:p>
          <a:p>
            <a:pPr marL="0" marR="0" lvl="0" indent="0" defTabSz="91440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 Конференции;</a:t>
            </a:r>
          </a:p>
          <a:p>
            <a:pPr marL="0" marR="0" lvl="0" indent="0" defTabSz="91440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 Педсоветы;</a:t>
            </a:r>
          </a:p>
          <a:p>
            <a:pPr marL="0" marR="0" lvl="0" indent="0" defTabSz="91440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 Курсы повышения квалификации; </a:t>
            </a:r>
          </a:p>
          <a:p>
            <a:pPr marL="0" marR="0" lvl="0" indent="0" defTabSz="91440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 Школа педагогического мастерства.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8904851" y="3219254"/>
            <a:ext cx="2753311" cy="284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Calibri" pitchFamily="34" charset="0"/>
                <a:cs typeface="Arial" charset="0"/>
              </a:rPr>
              <a:t>Стимулирование педагогической активности</a:t>
            </a:r>
            <a:r>
              <a:rPr kumimoji="0" lang="ru-RU" sz="1800" b="1" i="0" u="none" strike="noStrike" kern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Calibri" pitchFamily="34" charset="0"/>
                <a:cs typeface="Arial" charset="0"/>
              </a:rPr>
              <a:t>:</a:t>
            </a:r>
          </a:p>
          <a:p>
            <a:pPr marL="0" marR="0" lvl="0" indent="0" defTabSz="91440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Смотры;</a:t>
            </a:r>
          </a:p>
          <a:p>
            <a:pPr marL="0" marR="0" lvl="0" indent="0" defTabSz="91440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 Конкурсы;</a:t>
            </a:r>
          </a:p>
          <a:p>
            <a:pPr marL="0" marR="0" lvl="0" indent="0" defTabSz="91440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 Методический день;</a:t>
            </a:r>
          </a:p>
          <a:p>
            <a:pPr marL="0" marR="0" lvl="0" indent="0" defTabSz="91440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Ярмарка-презентация опыта педагогов.</a:t>
            </a:r>
          </a:p>
        </p:txBody>
      </p:sp>
      <p:sp>
        <p:nvSpPr>
          <p:cNvPr id="8" name="Овал 7"/>
          <p:cNvSpPr/>
          <p:nvPr/>
        </p:nvSpPr>
        <p:spPr>
          <a:xfrm>
            <a:off x="10030269" y="1195205"/>
            <a:ext cx="1885071" cy="1785938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</p:spTree>
    <p:extLst>
      <p:ext uri="{BB962C8B-B14F-4D97-AF65-F5344CB8AC3E}">
        <p14:creationId xmlns:p14="http://schemas.microsoft.com/office/powerpoint/2010/main" val="357782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1219</Words>
  <Application>Microsoft Office PowerPoint</Application>
  <PresentationFormat>Широкоэкранный</PresentationFormat>
  <Paragraphs>410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Georgia</vt:lpstr>
      <vt:lpstr>Mangal</vt:lpstr>
      <vt:lpstr>Times New Roman</vt:lpstr>
      <vt:lpstr>Trebuchet MS</vt:lpstr>
      <vt:lpstr>Wingdings</vt:lpstr>
      <vt:lpstr>Тема Office</vt:lpstr>
      <vt:lpstr>1_Тема Office</vt:lpstr>
      <vt:lpstr>Презентация PowerPoint</vt:lpstr>
      <vt:lpstr>Аттестация педагогических работников – это комплексная оценка уровня квалификации, профессионализма, продуктивности образовательной деятельности.</vt:lpstr>
      <vt:lpstr>                  Требования  для установления первой  категории: </vt:lpstr>
      <vt:lpstr>Презентация PowerPoint</vt:lpstr>
      <vt:lpstr> Требования для установления высшей категории </vt:lpstr>
      <vt:lpstr>Презентация PowerPoint</vt:lpstr>
      <vt:lpstr>Презентация PowerPoint</vt:lpstr>
      <vt:lpstr>План работы по повышению квалификации *Примечание. Каждое дошкольное образовательное учреждение разрабатывает свой план с конкретными задачами. </vt:lpstr>
      <vt:lpstr>Презентация PowerPoint</vt:lpstr>
      <vt:lpstr>Презентация PowerPoint</vt:lpstr>
      <vt:lpstr>Перспективный план аттестации педагогических работников  МБДОУ №8</vt:lpstr>
      <vt:lpstr>Презентация PowerPoint</vt:lpstr>
      <vt:lpstr>ПЕРВАЯ</vt:lpstr>
      <vt:lpstr>ВЫСШАЯ</vt:lpstr>
      <vt:lpstr>На первую категорию – 70 баллов </vt:lpstr>
      <vt:lpstr>Презентация PowerPoint</vt:lpstr>
      <vt:lpstr>                                   Заполнение экспертного листа</vt:lpstr>
      <vt:lpstr>Презентация PowerPoint</vt:lpstr>
      <vt:lpstr>Результат реализации  методического сопровождения педагогов: </vt:lpstr>
      <vt:lpstr>Сайт  Министерства образования  и науки Республики Татарстан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Nikolaevskaya</cp:lastModifiedBy>
  <cp:revision>85</cp:revision>
  <dcterms:created xsi:type="dcterms:W3CDTF">2021-05-01T17:59:24Z</dcterms:created>
  <dcterms:modified xsi:type="dcterms:W3CDTF">2022-10-12T12:23:50Z</dcterms:modified>
</cp:coreProperties>
</file>